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60" r:id="rId1"/>
  </p:sldMasterIdLst>
  <p:notesMasterIdLst>
    <p:notesMasterId r:id="rId21"/>
  </p:notesMasterIdLst>
  <p:sldIdLst>
    <p:sldId id="257" r:id="rId2"/>
    <p:sldId id="343" r:id="rId3"/>
    <p:sldId id="339" r:id="rId4"/>
    <p:sldId id="357" r:id="rId5"/>
    <p:sldId id="341" r:id="rId6"/>
    <p:sldId id="344" r:id="rId7"/>
    <p:sldId id="345" r:id="rId8"/>
    <p:sldId id="347" r:id="rId9"/>
    <p:sldId id="349" r:id="rId10"/>
    <p:sldId id="358" r:id="rId11"/>
    <p:sldId id="359" r:id="rId12"/>
    <p:sldId id="361" r:id="rId13"/>
    <p:sldId id="362" r:id="rId14"/>
    <p:sldId id="350" r:id="rId15"/>
    <p:sldId id="355" r:id="rId16"/>
    <p:sldId id="363" r:id="rId17"/>
    <p:sldId id="364" r:id="rId18"/>
    <p:sldId id="356" r:id="rId19"/>
    <p:sldId id="348" r:id="rId2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38" autoAdjust="0"/>
    <p:restoredTop sz="94660"/>
  </p:normalViewPr>
  <p:slideViewPr>
    <p:cSldViewPr>
      <p:cViewPr>
        <p:scale>
          <a:sx n="80" d="100"/>
          <a:sy n="80" d="100"/>
        </p:scale>
        <p:origin x="-1134" y="-2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CC966E-A4A0-49A7-BCDE-523BDA68AA09}" type="datetimeFigureOut">
              <a:rPr lang="en-US" smtClean="0"/>
              <a:pPr/>
              <a:t>9/25/2023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EE7C00-0ABA-4611-A795-28E335CC4E9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47545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4"/>
            <a:ext cx="6858000" cy="179070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30"/>
            <a:ext cx="6858000" cy="1241820"/>
          </a:xfrm>
        </p:spPr>
        <p:txBody>
          <a:bodyPr/>
          <a:lstStyle>
            <a:lvl1pPr marL="0" indent="0" algn="ctr">
              <a:buNone/>
              <a:defRPr sz="2300"/>
            </a:lvl1pPr>
            <a:lvl2pPr marL="457113" indent="0" algn="ctr">
              <a:buNone/>
              <a:defRPr sz="1900"/>
            </a:lvl2pPr>
            <a:lvl3pPr marL="914226" indent="0" algn="ctr">
              <a:buNone/>
              <a:defRPr sz="1700"/>
            </a:lvl3pPr>
            <a:lvl4pPr marL="1371341" indent="0" algn="ctr">
              <a:buNone/>
              <a:defRPr sz="1600"/>
            </a:lvl4pPr>
            <a:lvl5pPr marL="1828453" indent="0" algn="ctr">
              <a:buNone/>
              <a:defRPr sz="1600"/>
            </a:lvl5pPr>
            <a:lvl6pPr marL="2285566" indent="0" algn="ctr">
              <a:buNone/>
              <a:defRPr sz="1600"/>
            </a:lvl6pPr>
            <a:lvl7pPr marL="2742679" indent="0" algn="ctr">
              <a:buNone/>
              <a:defRPr sz="1600"/>
            </a:lvl7pPr>
            <a:lvl8pPr marL="3199794" indent="0" algn="ctr">
              <a:buNone/>
              <a:defRPr sz="1600"/>
            </a:lvl8pPr>
            <a:lvl9pPr marL="3656907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6F753-6026-44D2-AEFA-C47DC52F4DBE}" type="datetime1">
              <a:rPr lang="en-US" smtClean="0">
                <a:solidFill>
                  <a:prstClr val="white"/>
                </a:solidFill>
              </a:rPr>
              <a:t>9/25/2023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Seed Money- In house R&amp;D- Review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7FC2F-F657-4777-90E6-52DD709BD5E8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126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A7C98-1F9C-4A97-BA7C-EB91CD7B7A6E}" type="datetime1">
              <a:rPr lang="en-US" smtClean="0">
                <a:solidFill>
                  <a:prstClr val="white"/>
                </a:solidFill>
              </a:rPr>
              <a:t>9/25/2023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Seed Money- In house R&amp;D- Review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2753B-E60C-416C-A2AF-D9C86A08064A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39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2"/>
            <a:ext cx="1971675" cy="43588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5" y="273842"/>
            <a:ext cx="5800725" cy="43588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549B5-D016-4937-ABA6-303F83AC0DFE}" type="datetime1">
              <a:rPr lang="en-US" smtClean="0">
                <a:solidFill>
                  <a:prstClr val="white"/>
                </a:solidFill>
              </a:rPr>
              <a:t>9/25/2023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Seed Money- In house R&amp;D- Review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C750A-1B33-416F-B408-2AE7F821C1F7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723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262F8-090E-40B2-8EA1-0A02A81F904C}" type="datetime1">
              <a:rPr lang="en-US" smtClean="0">
                <a:solidFill>
                  <a:prstClr val="white"/>
                </a:solidFill>
              </a:rPr>
              <a:t>9/25/2023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Seed Money- In house R&amp;D- Review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50B7A-AC17-4614-B1AE-EF032A7CFCB1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099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90" y="1282312"/>
            <a:ext cx="7886700" cy="2139554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90" y="3442105"/>
            <a:ext cx="7886700" cy="1125141"/>
          </a:xfrm>
        </p:spPr>
        <p:txBody>
          <a:bodyPr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45711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22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37134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45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67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79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9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E887E-6021-4DFD-93D1-83EAF3350035}" type="datetime1">
              <a:rPr lang="en-US" smtClean="0">
                <a:solidFill>
                  <a:prstClr val="white"/>
                </a:solidFill>
              </a:rPr>
              <a:t>9/25/2023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Seed Money- In house R&amp;D- Review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CBB60-99BC-425D-BFCB-F303CDBE62FC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963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369222"/>
            <a:ext cx="3886200" cy="32635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369222"/>
            <a:ext cx="3886200" cy="32635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6D0DB-DACD-4C8C-BD9D-35C05AFD049D}" type="datetime1">
              <a:rPr lang="en-US" smtClean="0">
                <a:solidFill>
                  <a:prstClr val="white"/>
                </a:solidFill>
              </a:rPr>
              <a:t>9/25/2023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Seed Money- In house R&amp;D- Review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B61DF-6898-4E5D-BCE3-38AD047CD200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150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3" y="273849"/>
            <a:ext cx="7886700" cy="99417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3" y="1260877"/>
            <a:ext cx="3868340" cy="617935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113" indent="0">
              <a:buNone/>
              <a:defRPr sz="1900" b="1"/>
            </a:lvl2pPr>
            <a:lvl3pPr marL="914226" indent="0">
              <a:buNone/>
              <a:defRPr sz="1700" b="1"/>
            </a:lvl3pPr>
            <a:lvl4pPr marL="1371341" indent="0">
              <a:buNone/>
              <a:defRPr sz="1600" b="1"/>
            </a:lvl4pPr>
            <a:lvl5pPr marL="1828453" indent="0">
              <a:buNone/>
              <a:defRPr sz="1600" b="1"/>
            </a:lvl5pPr>
            <a:lvl6pPr marL="2285566" indent="0">
              <a:buNone/>
              <a:defRPr sz="1600" b="1"/>
            </a:lvl6pPr>
            <a:lvl7pPr marL="2742679" indent="0">
              <a:buNone/>
              <a:defRPr sz="1600" b="1"/>
            </a:lvl7pPr>
            <a:lvl8pPr marL="3199794" indent="0">
              <a:buNone/>
              <a:defRPr sz="1600" b="1"/>
            </a:lvl8pPr>
            <a:lvl9pPr marL="365690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3" y="1878809"/>
            <a:ext cx="3868340" cy="27634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7" y="1260877"/>
            <a:ext cx="3887391" cy="617935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113" indent="0">
              <a:buNone/>
              <a:defRPr sz="1900" b="1"/>
            </a:lvl2pPr>
            <a:lvl3pPr marL="914226" indent="0">
              <a:buNone/>
              <a:defRPr sz="1700" b="1"/>
            </a:lvl3pPr>
            <a:lvl4pPr marL="1371341" indent="0">
              <a:buNone/>
              <a:defRPr sz="1600" b="1"/>
            </a:lvl4pPr>
            <a:lvl5pPr marL="1828453" indent="0">
              <a:buNone/>
              <a:defRPr sz="1600" b="1"/>
            </a:lvl5pPr>
            <a:lvl6pPr marL="2285566" indent="0">
              <a:buNone/>
              <a:defRPr sz="1600" b="1"/>
            </a:lvl6pPr>
            <a:lvl7pPr marL="2742679" indent="0">
              <a:buNone/>
              <a:defRPr sz="1600" b="1"/>
            </a:lvl7pPr>
            <a:lvl8pPr marL="3199794" indent="0">
              <a:buNone/>
              <a:defRPr sz="1600" b="1"/>
            </a:lvl8pPr>
            <a:lvl9pPr marL="365690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7" y="1878809"/>
            <a:ext cx="3887391" cy="27634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CB3DD-45BA-408F-A5EE-F441B37BA5DB}" type="datetime1">
              <a:rPr lang="en-US" smtClean="0">
                <a:solidFill>
                  <a:prstClr val="white"/>
                </a:solidFill>
              </a:rPr>
              <a:t>9/25/2023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Seed Money- In house R&amp;D- Review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953F3-3704-4A27-AC1F-896696EB792E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579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AD04A-CDC2-4D45-A84B-DA181AF05505}" type="datetime1">
              <a:rPr lang="en-US" smtClean="0">
                <a:solidFill>
                  <a:prstClr val="white"/>
                </a:solidFill>
              </a:rPr>
              <a:t>9/25/2023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Seed Money- In house R&amp;D- Review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D238D-57FE-45A4-8119-2CA2A2588877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148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2C078-F56F-4018-B60D-403AE69D87A7}" type="datetime1">
              <a:rPr lang="en-US" smtClean="0">
                <a:solidFill>
                  <a:prstClr val="white"/>
                </a:solidFill>
              </a:rPr>
              <a:t>9/25/2023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Seed Money- In house R&amp;D- Review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E2E01-7268-409C-88C0-ED1E0FE999F0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748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4" y="342900"/>
            <a:ext cx="2949178" cy="1200150"/>
          </a:xfrm>
        </p:spPr>
        <p:txBody>
          <a:bodyPr anchor="b"/>
          <a:lstStyle>
            <a:lvl1pPr>
              <a:defRPr sz="3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8" y="740575"/>
            <a:ext cx="4629151" cy="3655221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4" y="1543051"/>
            <a:ext cx="2949178" cy="2858693"/>
          </a:xfrm>
        </p:spPr>
        <p:txBody>
          <a:bodyPr/>
          <a:lstStyle>
            <a:lvl1pPr marL="0" indent="0">
              <a:buNone/>
              <a:defRPr sz="1600"/>
            </a:lvl1pPr>
            <a:lvl2pPr marL="457113" indent="0">
              <a:buNone/>
              <a:defRPr sz="1400"/>
            </a:lvl2pPr>
            <a:lvl3pPr marL="914226" indent="0">
              <a:buNone/>
              <a:defRPr sz="1200"/>
            </a:lvl3pPr>
            <a:lvl4pPr marL="1371341" indent="0">
              <a:buNone/>
              <a:defRPr sz="1000"/>
            </a:lvl4pPr>
            <a:lvl5pPr marL="1828453" indent="0">
              <a:buNone/>
              <a:defRPr sz="1000"/>
            </a:lvl5pPr>
            <a:lvl6pPr marL="2285566" indent="0">
              <a:buNone/>
              <a:defRPr sz="1000"/>
            </a:lvl6pPr>
            <a:lvl7pPr marL="2742679" indent="0">
              <a:buNone/>
              <a:defRPr sz="1000"/>
            </a:lvl7pPr>
            <a:lvl8pPr marL="3199794" indent="0">
              <a:buNone/>
              <a:defRPr sz="1000"/>
            </a:lvl8pPr>
            <a:lvl9pPr marL="3656907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8F5F3-CCBA-409E-88D2-B34882B8BF9A}" type="datetime1">
              <a:rPr lang="en-US" smtClean="0">
                <a:solidFill>
                  <a:prstClr val="white"/>
                </a:solidFill>
              </a:rPr>
              <a:t>9/25/2023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Seed Money- In house R&amp;D- Review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80DF6-2C04-4696-8937-50FC7B728C47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30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4" y="342900"/>
            <a:ext cx="2949178" cy="1200150"/>
          </a:xfrm>
        </p:spPr>
        <p:txBody>
          <a:bodyPr anchor="b"/>
          <a:lstStyle>
            <a:lvl1pPr>
              <a:defRPr sz="3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8" y="740575"/>
            <a:ext cx="4629151" cy="3655221"/>
          </a:xfrm>
        </p:spPr>
        <p:txBody>
          <a:bodyPr rtlCol="0">
            <a:normAutofit/>
          </a:bodyPr>
          <a:lstStyle>
            <a:lvl1pPr marL="0" indent="0">
              <a:buNone/>
              <a:defRPr sz="3100"/>
            </a:lvl1pPr>
            <a:lvl2pPr marL="457113" indent="0">
              <a:buNone/>
              <a:defRPr sz="2700"/>
            </a:lvl2pPr>
            <a:lvl3pPr marL="914226" indent="0">
              <a:buNone/>
              <a:defRPr sz="2300"/>
            </a:lvl3pPr>
            <a:lvl4pPr marL="1371341" indent="0">
              <a:buNone/>
              <a:defRPr sz="1900"/>
            </a:lvl4pPr>
            <a:lvl5pPr marL="1828453" indent="0">
              <a:buNone/>
              <a:defRPr sz="1900"/>
            </a:lvl5pPr>
            <a:lvl6pPr marL="2285566" indent="0">
              <a:buNone/>
              <a:defRPr sz="1900"/>
            </a:lvl6pPr>
            <a:lvl7pPr marL="2742679" indent="0">
              <a:buNone/>
              <a:defRPr sz="1900"/>
            </a:lvl7pPr>
            <a:lvl8pPr marL="3199794" indent="0">
              <a:buNone/>
              <a:defRPr sz="1900"/>
            </a:lvl8pPr>
            <a:lvl9pPr marL="3656907" indent="0">
              <a:buNone/>
              <a:defRPr sz="19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4" y="1543051"/>
            <a:ext cx="2949178" cy="2858693"/>
          </a:xfrm>
        </p:spPr>
        <p:txBody>
          <a:bodyPr/>
          <a:lstStyle>
            <a:lvl1pPr marL="0" indent="0">
              <a:buNone/>
              <a:defRPr sz="1600"/>
            </a:lvl1pPr>
            <a:lvl2pPr marL="457113" indent="0">
              <a:buNone/>
              <a:defRPr sz="1400"/>
            </a:lvl2pPr>
            <a:lvl3pPr marL="914226" indent="0">
              <a:buNone/>
              <a:defRPr sz="1200"/>
            </a:lvl3pPr>
            <a:lvl4pPr marL="1371341" indent="0">
              <a:buNone/>
              <a:defRPr sz="1000"/>
            </a:lvl4pPr>
            <a:lvl5pPr marL="1828453" indent="0">
              <a:buNone/>
              <a:defRPr sz="1000"/>
            </a:lvl5pPr>
            <a:lvl6pPr marL="2285566" indent="0">
              <a:buNone/>
              <a:defRPr sz="1000"/>
            </a:lvl6pPr>
            <a:lvl7pPr marL="2742679" indent="0">
              <a:buNone/>
              <a:defRPr sz="1000"/>
            </a:lvl7pPr>
            <a:lvl8pPr marL="3199794" indent="0">
              <a:buNone/>
              <a:defRPr sz="1000"/>
            </a:lvl8pPr>
            <a:lvl9pPr marL="3656907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C969A-E014-4E6D-87B7-62884D647C13}" type="datetime1">
              <a:rPr lang="en-US" smtClean="0">
                <a:solidFill>
                  <a:prstClr val="white"/>
                </a:solidFill>
              </a:rPr>
              <a:t>9/25/2023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Seed Money- In house R&amp;D- Review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8B8AA-7587-4289-8A71-6CBA833026D1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598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-15875" y="4752976"/>
            <a:ext cx="9159875" cy="390525"/>
          </a:xfrm>
          <a:prstGeom prst="rect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2" tIns="45711" rIns="91422" bIns="45711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273051"/>
            <a:ext cx="7886700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2" tIns="45711" rIns="91422" bIns="4571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370013"/>
            <a:ext cx="7886700" cy="326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848226"/>
            <a:ext cx="2057400" cy="193675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 smtClean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3F935FD-97CB-4086-B56E-32338469439D}" type="datetime1">
              <a:rPr lang="en-US" smtClean="0">
                <a:solidFill>
                  <a:prstClr val="white"/>
                </a:solidFill>
              </a:rPr>
              <a:t>9/25/2023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848226"/>
            <a:ext cx="3086100" cy="193675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Seed Money- In house R&amp;D- Review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2" y="4848226"/>
            <a:ext cx="1014413" cy="201613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032F616-1B08-42FE-9D1D-D00F1551F9CD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032" name="Picture 3" descr="MCET emblem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3863" y="50801"/>
            <a:ext cx="1009650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-15875" y="4848225"/>
            <a:ext cx="9159875" cy="0"/>
          </a:xfrm>
          <a:prstGeom prst="line">
            <a:avLst/>
          </a:prstGeom>
          <a:ln w="762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4" name="Picture 2" descr="NIA Educational Institutions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75" y="4751388"/>
            <a:ext cx="1100138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8875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500" kern="1200">
          <a:solidFill>
            <a:srgbClr val="548235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500">
          <a:solidFill>
            <a:srgbClr val="548235"/>
          </a:solidFill>
          <a:latin typeface="Verdana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500">
          <a:solidFill>
            <a:srgbClr val="548235"/>
          </a:solidFill>
          <a:latin typeface="Verdana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500">
          <a:solidFill>
            <a:srgbClr val="548235"/>
          </a:solidFill>
          <a:latin typeface="Verdana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500">
          <a:solidFill>
            <a:srgbClr val="548235"/>
          </a:solidFill>
          <a:latin typeface="Verdana" pitchFamily="34" charset="0"/>
        </a:defRPr>
      </a:lvl5pPr>
      <a:lvl6pPr marL="457113" algn="l" rtl="0" fontAlgn="base">
        <a:lnSpc>
          <a:spcPct val="90000"/>
        </a:lnSpc>
        <a:spcBef>
          <a:spcPct val="0"/>
        </a:spcBef>
        <a:spcAft>
          <a:spcPct val="0"/>
        </a:spcAft>
        <a:defRPr sz="4500">
          <a:solidFill>
            <a:srgbClr val="548235"/>
          </a:solidFill>
          <a:latin typeface="Verdana" pitchFamily="34" charset="0"/>
        </a:defRPr>
      </a:lvl6pPr>
      <a:lvl7pPr marL="914226" algn="l" rtl="0" fontAlgn="base">
        <a:lnSpc>
          <a:spcPct val="90000"/>
        </a:lnSpc>
        <a:spcBef>
          <a:spcPct val="0"/>
        </a:spcBef>
        <a:spcAft>
          <a:spcPct val="0"/>
        </a:spcAft>
        <a:defRPr sz="4500">
          <a:solidFill>
            <a:srgbClr val="548235"/>
          </a:solidFill>
          <a:latin typeface="Verdana" pitchFamily="34" charset="0"/>
        </a:defRPr>
      </a:lvl7pPr>
      <a:lvl8pPr marL="1371341" algn="l" rtl="0" fontAlgn="base">
        <a:lnSpc>
          <a:spcPct val="90000"/>
        </a:lnSpc>
        <a:spcBef>
          <a:spcPct val="0"/>
        </a:spcBef>
        <a:spcAft>
          <a:spcPct val="0"/>
        </a:spcAft>
        <a:defRPr sz="4500">
          <a:solidFill>
            <a:srgbClr val="548235"/>
          </a:solidFill>
          <a:latin typeface="Verdana" pitchFamily="34" charset="0"/>
        </a:defRPr>
      </a:lvl8pPr>
      <a:lvl9pPr marL="1828453" algn="l" rtl="0" fontAlgn="base">
        <a:lnSpc>
          <a:spcPct val="90000"/>
        </a:lnSpc>
        <a:spcBef>
          <a:spcPct val="0"/>
        </a:spcBef>
        <a:spcAft>
          <a:spcPct val="0"/>
        </a:spcAft>
        <a:defRPr sz="4500">
          <a:solidFill>
            <a:srgbClr val="548235"/>
          </a:solidFill>
          <a:latin typeface="Verdana" pitchFamily="34" charset="0"/>
        </a:defRPr>
      </a:lvl9pPr>
    </p:titleStyle>
    <p:bodyStyle>
      <a:lvl1pPr marL="227013" indent="-227013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42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123" indent="-228556" algn="l" defTabSz="9142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38" indent="-228556" algn="l" defTabSz="9142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51" indent="-228556" algn="l" defTabSz="9142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463" indent="-228556" algn="l" defTabSz="9142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2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3" algn="l" defTabSz="91422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26" algn="l" defTabSz="91422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41" algn="l" defTabSz="91422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53" algn="l" defTabSz="91422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66" algn="l" defTabSz="91422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79" algn="l" defTabSz="91422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94" algn="l" defTabSz="91422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07" algn="l" defTabSz="91422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466850" cy="10477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IN" dirty="0">
              <a:solidFill>
                <a:prstClr val="white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-57154" y="2067694"/>
            <a:ext cx="9144000" cy="337395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Title of the project</a:t>
            </a:r>
          </a:p>
          <a:p>
            <a:pPr marL="0" indent="0" algn="ctr">
              <a:buNone/>
            </a:pPr>
            <a:r>
              <a:rPr lang="en-US" dirty="0" smtClean="0"/>
              <a:t>____________________</a:t>
            </a:r>
          </a:p>
          <a:p>
            <a:pPr marL="0" indent="0" algn="ctr">
              <a:buNone/>
            </a:pPr>
            <a:r>
              <a:rPr lang="en-US" dirty="0" smtClean="0"/>
              <a:t>Presented By,</a:t>
            </a:r>
          </a:p>
          <a:p>
            <a:pPr marL="0" indent="0" algn="ctr">
              <a:buNone/>
            </a:pPr>
            <a:r>
              <a:rPr lang="en-US" dirty="0" smtClean="0"/>
              <a:t>Faculty Incharge : Name and Designation, Department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350B7A-AC17-4614-B1AE-EF032A7CFCB1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Seed Money- In house R&amp;D- Review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24C21D-2C88-4B91-A3A8-5DEA6C6B504D}" type="datetime1">
              <a:rPr lang="en-US" smtClean="0">
                <a:solidFill>
                  <a:prstClr val="white"/>
                </a:solidFill>
              </a:rPr>
              <a:t>9/25/2023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9" name="Picture 8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2" t="12749" r="4241" b="14503"/>
          <a:stretch/>
        </p:blipFill>
        <p:spPr bwMode="auto">
          <a:xfrm>
            <a:off x="-6804" y="0"/>
            <a:ext cx="9043300" cy="120359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158362" y="1256802"/>
            <a:ext cx="8712968" cy="59486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Office of Dean Research and Innovation </a:t>
            </a:r>
          </a:p>
          <a:p>
            <a:pPr algn="ctr"/>
            <a:r>
              <a:rPr lang="en-US" dirty="0" smtClean="0"/>
              <a:t>Periodical Review Meeting –In house R&amp;D Project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264300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3600" b="1" dirty="0" smtClean="0">
                <a:solidFill>
                  <a:srgbClr val="7030A0"/>
                </a:solidFill>
              </a:rPr>
              <a:t>Details of Purchase of Equipment</a:t>
            </a:r>
            <a:endParaRPr lang="en-IN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4D4EFC-9338-4204-A6B2-403B2F7214F7}" type="datetime1">
              <a:rPr lang="en-US" smtClean="0">
                <a:solidFill>
                  <a:prstClr val="white"/>
                </a:solidFill>
              </a:rPr>
              <a:t>9/25/2023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Seed Money- In house R&amp;D- Review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350B7A-AC17-4614-B1AE-EF032A7CFCB1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10</a:t>
            </a:fld>
            <a:endParaRPr lang="en-US" dirty="0">
              <a:solidFill>
                <a:prstClr val="white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7191068"/>
              </p:ext>
            </p:extLst>
          </p:nvPr>
        </p:nvGraphicFramePr>
        <p:xfrm>
          <a:off x="1547664" y="1491630"/>
          <a:ext cx="6006466" cy="2410444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446179"/>
                <a:gridCol w="2030579"/>
                <a:gridCol w="1764854"/>
                <a:gridCol w="1764854"/>
              </a:tblGrid>
              <a:tr h="3996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S.No.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Item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Amount (</a:t>
                      </a:r>
                      <a:r>
                        <a:rPr lang="en-US" sz="1200" dirty="0" err="1" smtClean="0">
                          <a:effectLst/>
                        </a:rPr>
                        <a:t>Rs</a:t>
                      </a:r>
                      <a:r>
                        <a:rPr lang="en-US" sz="1200" dirty="0" smtClean="0">
                          <a:effectLst/>
                        </a:rPr>
                        <a:t>.)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Usage of equipment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IN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4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4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4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455">
                <a:tc gridSpan="2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Total Amount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22408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7030A0"/>
                </a:solidFill>
              </a:rPr>
              <a:t>Photographs</a:t>
            </a:r>
            <a:r>
              <a:rPr lang="en-US" dirty="0" smtClean="0"/>
              <a:t> </a:t>
            </a:r>
            <a:r>
              <a:rPr lang="en-US" sz="3600" b="1" dirty="0">
                <a:solidFill>
                  <a:srgbClr val="7030A0"/>
                </a:solidFill>
              </a:rPr>
              <a:t>of </a:t>
            </a:r>
            <a:r>
              <a:rPr lang="en-US" sz="3600" b="1" dirty="0" smtClean="0">
                <a:solidFill>
                  <a:srgbClr val="7030A0"/>
                </a:solidFill>
              </a:rPr>
              <a:t>equipment </a:t>
            </a:r>
            <a:r>
              <a:rPr lang="en-US" sz="3600" b="1" dirty="0">
                <a:solidFill>
                  <a:srgbClr val="7030A0"/>
                </a:solidFill>
              </a:rPr>
              <a:t>purchased</a:t>
            </a:r>
            <a:endParaRPr lang="en-IN" sz="36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D262F8-090E-40B2-8EA1-0A02A81F904C}" type="datetime1">
              <a:rPr lang="en-US" smtClean="0">
                <a:solidFill>
                  <a:prstClr val="white"/>
                </a:solidFill>
              </a:rPr>
              <a:t>9/25/2023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Seed Money- In house R&amp;D- Review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350B7A-AC17-4614-B1AE-EF032A7CFCB1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11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5984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Work done as on date</a:t>
            </a:r>
            <a:endParaRPr lang="en-IN" sz="36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D262F8-090E-40B2-8EA1-0A02A81F904C}" type="datetime1">
              <a:rPr lang="en-US" smtClean="0">
                <a:solidFill>
                  <a:prstClr val="white"/>
                </a:solidFill>
              </a:rPr>
              <a:t>9/25/2023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Seed Money- In house R&amp;D- Review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350B7A-AC17-4614-B1AE-EF032A7CFCB1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12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1731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051"/>
            <a:ext cx="7975798" cy="995363"/>
          </a:xfrm>
        </p:spPr>
        <p:txBody>
          <a:bodyPr/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Work done as on date (contd..)</a:t>
            </a:r>
            <a:endParaRPr lang="en-IN" sz="36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D262F8-090E-40B2-8EA1-0A02A81F904C}" type="datetime1">
              <a:rPr lang="en-US" smtClean="0">
                <a:solidFill>
                  <a:prstClr val="white"/>
                </a:solidFill>
              </a:rPr>
              <a:t>9/25/2023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Seed Money- In house R&amp;D- Review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350B7A-AC17-4614-B1AE-EF032A7CFCB1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13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7194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3600" b="1" dirty="0">
                <a:solidFill>
                  <a:srgbClr val="7030A0"/>
                </a:solidFill>
              </a:rPr>
              <a:t>O</a:t>
            </a:r>
            <a:r>
              <a:rPr lang="en-IN" sz="3600" b="1" dirty="0" smtClean="0">
                <a:solidFill>
                  <a:srgbClr val="7030A0"/>
                </a:solidFill>
              </a:rPr>
              <a:t>utcomes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96B1CF-0E44-43D6-BA96-5C5032E03CD8}" type="datetime1">
              <a:rPr lang="en-US" smtClean="0">
                <a:solidFill>
                  <a:prstClr val="white"/>
                </a:solidFill>
              </a:rPr>
              <a:t>9/25/2023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Seed Money- In house R&amp;D- Review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350B7A-AC17-4614-B1AE-EF032A7CFCB1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14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3858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3600" b="1" dirty="0" smtClean="0">
                <a:solidFill>
                  <a:srgbClr val="7030A0"/>
                </a:solidFill>
              </a:rPr>
              <a:t>Publications (if any) –</a:t>
            </a:r>
            <a:br>
              <a:rPr lang="en-IN" sz="3600" b="1" dirty="0" smtClean="0">
                <a:solidFill>
                  <a:srgbClr val="7030A0"/>
                </a:solidFill>
              </a:rPr>
            </a:br>
            <a:r>
              <a:rPr lang="en-IN" sz="3600" b="1" dirty="0" smtClean="0">
                <a:solidFill>
                  <a:srgbClr val="7030A0"/>
                </a:solidFill>
              </a:rPr>
              <a:t> In-house R&amp;D project</a:t>
            </a:r>
            <a:endParaRPr lang="en-IN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04E80E-66CB-42BB-AE1F-63AF026CE85D}" type="datetime1">
              <a:rPr lang="en-US" smtClean="0">
                <a:solidFill>
                  <a:prstClr val="white"/>
                </a:solidFill>
              </a:rPr>
              <a:t>9/25/2023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Seed Money- In house R&amp;D- Review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350B7A-AC17-4614-B1AE-EF032A7CFCB1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15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2528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3051"/>
            <a:ext cx="8496944" cy="995363"/>
          </a:xfrm>
        </p:spPr>
        <p:txBody>
          <a:bodyPr/>
          <a:lstStyle/>
          <a:p>
            <a:pPr algn="ctr"/>
            <a:r>
              <a:rPr lang="en-US" sz="3200" b="1" dirty="0" smtClean="0">
                <a:solidFill>
                  <a:srgbClr val="7030A0"/>
                </a:solidFill>
              </a:rPr>
              <a:t>Photograph &amp; </a:t>
            </a:r>
            <a:r>
              <a:rPr lang="en-US" sz="3200" b="1" dirty="0">
                <a:solidFill>
                  <a:srgbClr val="7030A0"/>
                </a:solidFill>
              </a:rPr>
              <a:t>video </a:t>
            </a:r>
            <a:r>
              <a:rPr lang="en-US" sz="3200" b="1" dirty="0" smtClean="0">
                <a:solidFill>
                  <a:srgbClr val="7030A0"/>
                </a:solidFill>
              </a:rPr>
              <a:t>of </a:t>
            </a:r>
            <a:r>
              <a:rPr lang="en-US" sz="3200" b="1" dirty="0">
                <a:solidFill>
                  <a:srgbClr val="7030A0"/>
                </a:solidFill>
              </a:rPr>
              <a:t>implemented project</a:t>
            </a:r>
            <a:endParaRPr lang="en-IN" sz="32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D262F8-090E-40B2-8EA1-0A02A81F904C}" type="datetime1">
              <a:rPr lang="en-US" smtClean="0">
                <a:solidFill>
                  <a:prstClr val="white"/>
                </a:solidFill>
              </a:rPr>
              <a:t>9/25/2023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Seed Money- In house R&amp;D- Review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350B7A-AC17-4614-B1AE-EF032A7CFCB1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16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8216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3051"/>
            <a:ext cx="8496944" cy="995363"/>
          </a:xfrm>
        </p:spPr>
        <p:txBody>
          <a:bodyPr/>
          <a:lstStyle/>
          <a:p>
            <a:pPr algn="ctr"/>
            <a:r>
              <a:rPr lang="en-US" sz="3200" b="1" dirty="0" smtClean="0">
                <a:solidFill>
                  <a:srgbClr val="7030A0"/>
                </a:solidFill>
              </a:rPr>
              <a:t>Future plan</a:t>
            </a:r>
            <a:endParaRPr lang="en-IN" sz="32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D262F8-090E-40B2-8EA1-0A02A81F904C}" type="datetime1">
              <a:rPr lang="en-US" smtClean="0">
                <a:solidFill>
                  <a:prstClr val="white"/>
                </a:solidFill>
              </a:rPr>
              <a:t>9/25/2023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Seed Money- In house R&amp;D- Review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350B7A-AC17-4614-B1AE-EF032A7CFCB1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17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9838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3600" b="1" dirty="0" smtClean="0">
                <a:solidFill>
                  <a:srgbClr val="7030A0"/>
                </a:solidFill>
              </a:rPr>
              <a:t>References</a:t>
            </a:r>
            <a:endParaRPr lang="en-IN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2DF365-07C6-4C7D-9E31-5E21EFD3FDB7}" type="datetime1">
              <a:rPr lang="en-US" smtClean="0">
                <a:solidFill>
                  <a:prstClr val="white"/>
                </a:solidFill>
              </a:rPr>
              <a:t>9/25/2023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Seed Money- In house R&amp;D- Review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350B7A-AC17-4614-B1AE-EF032A7CFCB1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18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045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738354-F2F6-4381-8C05-476B86F1693D}" type="datetime1">
              <a:rPr lang="en-US" smtClean="0">
                <a:solidFill>
                  <a:prstClr val="white"/>
                </a:solidFill>
              </a:rPr>
              <a:t>9/25/2023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Seed Money- In house R&amp;D- Review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350B7A-AC17-4614-B1AE-EF032A7CFCB1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19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7" name="Content Placeholder 5" descr="Bouquet-of-ros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877922" y="771550"/>
            <a:ext cx="2880320" cy="2808312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503170" y="3475982"/>
            <a:ext cx="8229600" cy="114300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en-US" sz="6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843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23479"/>
            <a:ext cx="7886700" cy="576064"/>
          </a:xfrm>
        </p:spPr>
        <p:txBody>
          <a:bodyPr/>
          <a:lstStyle/>
          <a:p>
            <a:r>
              <a:rPr lang="en-IN" sz="3600" b="1" dirty="0" smtClean="0">
                <a:solidFill>
                  <a:srgbClr val="7030A0"/>
                </a:solidFill>
              </a:rPr>
              <a:t>Contents </a:t>
            </a:r>
            <a:endParaRPr lang="en-IN" sz="36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627534"/>
            <a:ext cx="7886700" cy="4104456"/>
          </a:xfrm>
        </p:spPr>
        <p:txBody>
          <a:bodyPr/>
          <a:lstStyle/>
          <a:p>
            <a:r>
              <a:rPr lang="en-IN" sz="1100" dirty="0" smtClean="0"/>
              <a:t>Details of faculty Incharge</a:t>
            </a:r>
          </a:p>
          <a:p>
            <a:r>
              <a:rPr lang="en-IN" sz="1100" dirty="0" smtClean="0"/>
              <a:t>Project details</a:t>
            </a:r>
          </a:p>
          <a:p>
            <a:r>
              <a:rPr lang="en-IN" sz="1100" dirty="0" smtClean="0"/>
              <a:t>Problem statement</a:t>
            </a:r>
          </a:p>
          <a:p>
            <a:r>
              <a:rPr lang="en-IN" sz="1100" dirty="0" smtClean="0"/>
              <a:t>Objectives</a:t>
            </a:r>
          </a:p>
          <a:p>
            <a:r>
              <a:rPr lang="en-IN" sz="1100" dirty="0" smtClean="0"/>
              <a:t>Introduction</a:t>
            </a:r>
          </a:p>
          <a:p>
            <a:r>
              <a:rPr lang="en-IN" sz="1100" dirty="0" smtClean="0"/>
              <a:t>Proposed work</a:t>
            </a:r>
          </a:p>
          <a:p>
            <a:r>
              <a:rPr lang="en-IN" sz="1100" dirty="0" smtClean="0"/>
              <a:t>Methodology</a:t>
            </a:r>
          </a:p>
          <a:p>
            <a:r>
              <a:rPr lang="en-US" sz="1100" dirty="0"/>
              <a:t>Details of Purchase of </a:t>
            </a:r>
            <a:r>
              <a:rPr lang="en-US" sz="1100" dirty="0" smtClean="0"/>
              <a:t>Equipment</a:t>
            </a:r>
          </a:p>
          <a:p>
            <a:r>
              <a:rPr lang="en-IN" sz="1100" dirty="0"/>
              <a:t>Photographs of equipment purchased</a:t>
            </a:r>
            <a:endParaRPr lang="en-IN" sz="1100" dirty="0" smtClean="0"/>
          </a:p>
          <a:p>
            <a:r>
              <a:rPr lang="en-IN" sz="1100" dirty="0" smtClean="0"/>
              <a:t>Workdone as on date</a:t>
            </a:r>
            <a:endParaRPr lang="en-IN" sz="1100" dirty="0"/>
          </a:p>
          <a:p>
            <a:r>
              <a:rPr lang="en-IN" sz="1100" dirty="0" smtClean="0"/>
              <a:t>Outcomes</a:t>
            </a:r>
          </a:p>
          <a:p>
            <a:r>
              <a:rPr lang="en-IN" sz="1100" dirty="0" smtClean="0"/>
              <a:t>Publications</a:t>
            </a:r>
          </a:p>
          <a:p>
            <a:r>
              <a:rPr lang="en-US" sz="1100" dirty="0"/>
              <a:t>Photograph &amp; video of implemented </a:t>
            </a:r>
            <a:r>
              <a:rPr lang="en-US" sz="1100" dirty="0" smtClean="0"/>
              <a:t>project</a:t>
            </a:r>
            <a:endParaRPr lang="en-IN" sz="1100" dirty="0" smtClean="0"/>
          </a:p>
          <a:p>
            <a:r>
              <a:rPr lang="en-IN" sz="1100" smtClean="0"/>
              <a:t>Future plan</a:t>
            </a:r>
          </a:p>
          <a:p>
            <a:r>
              <a:rPr lang="en-IN" sz="1100" smtClean="0"/>
              <a:t>References</a:t>
            </a:r>
            <a:endParaRPr lang="en-IN" sz="1100" dirty="0" smtClean="0"/>
          </a:p>
          <a:p>
            <a:endParaRPr lang="en-IN" sz="1100" dirty="0" smtClean="0"/>
          </a:p>
          <a:p>
            <a:endParaRPr lang="en-IN" sz="1100" dirty="0" smtClean="0"/>
          </a:p>
          <a:p>
            <a:endParaRPr lang="en-IN" sz="11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3663DF-7E54-49BC-B2A8-B57E88A04DA2}" type="datetime1">
              <a:rPr lang="en-US" smtClean="0">
                <a:solidFill>
                  <a:prstClr val="white"/>
                </a:solidFill>
              </a:rPr>
              <a:t>9/25/2023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Seed Money- In house R&amp;D- Review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350B7A-AC17-4614-B1AE-EF032A7CFCB1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2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50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3600" b="1" dirty="0">
                <a:solidFill>
                  <a:srgbClr val="7030A0"/>
                </a:solidFill>
              </a:rPr>
              <a:t>Details of </a:t>
            </a:r>
            <a:r>
              <a:rPr lang="en-IN" sz="3600" b="1" dirty="0" smtClean="0">
                <a:solidFill>
                  <a:srgbClr val="7030A0"/>
                </a:solidFill>
              </a:rPr>
              <a:t>Faculty Incharge</a:t>
            </a:r>
            <a:endParaRPr lang="en-IN" sz="3600" b="1" dirty="0">
              <a:solidFill>
                <a:srgbClr val="7030A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9824604"/>
              </p:ext>
            </p:extLst>
          </p:nvPr>
        </p:nvGraphicFramePr>
        <p:xfrm>
          <a:off x="611560" y="1203598"/>
          <a:ext cx="7704856" cy="31683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24336"/>
                <a:gridCol w="432048"/>
                <a:gridCol w="4248472"/>
              </a:tblGrid>
              <a:tr h="396044">
                <a:tc>
                  <a:txBody>
                    <a:bodyPr/>
                    <a:lstStyle/>
                    <a:p>
                      <a:r>
                        <a:rPr lang="en-IN" dirty="0" smtClean="0"/>
                        <a:t>Name</a:t>
                      </a:r>
                      <a:r>
                        <a:rPr lang="en-IN" baseline="0" dirty="0" smtClean="0"/>
                        <a:t> of the Faculty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: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44">
                <a:tc>
                  <a:txBody>
                    <a:bodyPr/>
                    <a:lstStyle/>
                    <a:p>
                      <a:r>
                        <a:rPr lang="en-IN" dirty="0" smtClean="0"/>
                        <a:t>Employee ID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: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44">
                <a:tc>
                  <a:txBody>
                    <a:bodyPr/>
                    <a:lstStyle/>
                    <a:p>
                      <a:r>
                        <a:rPr lang="en-IN" dirty="0" smtClean="0"/>
                        <a:t>Designation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: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44">
                <a:tc>
                  <a:txBody>
                    <a:bodyPr/>
                    <a:lstStyle/>
                    <a:p>
                      <a:r>
                        <a:rPr lang="en-IN" dirty="0" smtClean="0"/>
                        <a:t>Qualification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: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44">
                <a:tc>
                  <a:txBody>
                    <a:bodyPr/>
                    <a:lstStyle/>
                    <a:p>
                      <a:r>
                        <a:rPr lang="en-IN" dirty="0" smtClean="0"/>
                        <a:t>Department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: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44">
                <a:tc>
                  <a:txBody>
                    <a:bodyPr/>
                    <a:lstStyle/>
                    <a:p>
                      <a:r>
                        <a:rPr lang="en-IN" dirty="0" smtClean="0"/>
                        <a:t>Date of Joining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: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44">
                <a:tc>
                  <a:txBody>
                    <a:bodyPr/>
                    <a:lstStyle/>
                    <a:p>
                      <a:r>
                        <a:rPr lang="en-IN" dirty="0" smtClean="0"/>
                        <a:t>E- Mail</a:t>
                      </a:r>
                      <a:r>
                        <a:rPr lang="en-IN" baseline="0" dirty="0" smtClean="0"/>
                        <a:t> ID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: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44">
                <a:tc>
                  <a:txBody>
                    <a:bodyPr/>
                    <a:lstStyle/>
                    <a:p>
                      <a:r>
                        <a:rPr lang="en-IN" dirty="0" smtClean="0"/>
                        <a:t>Contact</a:t>
                      </a:r>
                      <a:r>
                        <a:rPr lang="en-IN" baseline="0" dirty="0" smtClean="0"/>
                        <a:t> Number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: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Seed Money- In house R&amp;D- Review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350B7A-AC17-4614-B1AE-EF032A7CFCB1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F55351-1937-49C1-9AB4-BBEEC478CD8C}" type="datetime1">
              <a:rPr lang="en-US" smtClean="0">
                <a:solidFill>
                  <a:prstClr val="white"/>
                </a:solidFill>
              </a:rPr>
              <a:t>9/25/2023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07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051"/>
            <a:ext cx="7886700" cy="498499"/>
          </a:xfrm>
        </p:spPr>
        <p:txBody>
          <a:bodyPr/>
          <a:lstStyle/>
          <a:p>
            <a:r>
              <a:rPr lang="en-US" sz="3600" b="1" dirty="0">
                <a:solidFill>
                  <a:srgbClr val="7030A0"/>
                </a:solidFill>
              </a:rPr>
              <a:t>Project</a:t>
            </a:r>
            <a:r>
              <a:rPr lang="en-US" b="1" dirty="0" smtClean="0"/>
              <a:t> </a:t>
            </a:r>
            <a:r>
              <a:rPr lang="en-US" sz="3600" b="1" dirty="0">
                <a:solidFill>
                  <a:srgbClr val="7030A0"/>
                </a:solidFill>
              </a:rPr>
              <a:t>details</a:t>
            </a:r>
            <a:endParaRPr lang="en-IN" sz="3600" b="1" dirty="0">
              <a:solidFill>
                <a:srgbClr val="7030A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D262F8-090E-40B2-8EA1-0A02A81F904C}" type="datetime1">
              <a:rPr lang="en-US" smtClean="0">
                <a:solidFill>
                  <a:prstClr val="white"/>
                </a:solidFill>
              </a:rPr>
              <a:t>9/25/2023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Seed Money- In house R&amp;D- Review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350B7A-AC17-4614-B1AE-EF032A7CFCB1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4</a:t>
            </a:fld>
            <a:endParaRPr lang="en-US" dirty="0">
              <a:solidFill>
                <a:prstClr val="white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8618739"/>
              </p:ext>
            </p:extLst>
          </p:nvPr>
        </p:nvGraphicFramePr>
        <p:xfrm>
          <a:off x="467544" y="915566"/>
          <a:ext cx="8136903" cy="2702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84376"/>
                <a:gridCol w="576064"/>
                <a:gridCol w="4176463"/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Project Title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: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 sanction reference no with date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: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 Duration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: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Budget Sanctioned (</a:t>
                      </a:r>
                      <a:r>
                        <a:rPr lang="en-IN" dirty="0" err="1" smtClean="0"/>
                        <a:t>Rs</a:t>
                      </a:r>
                      <a:r>
                        <a:rPr lang="en-IN" dirty="0" smtClean="0"/>
                        <a:t>.)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: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amount</a:t>
                      </a:r>
                      <a:r>
                        <a:rPr lang="en-US" baseline="0" dirty="0" smtClean="0"/>
                        <a:t> utilized (</a:t>
                      </a:r>
                      <a:r>
                        <a:rPr lang="en-US" baseline="0" dirty="0" err="1" smtClean="0"/>
                        <a:t>Rs</a:t>
                      </a:r>
                      <a:r>
                        <a:rPr lang="en-US" baseline="0" dirty="0" smtClean="0"/>
                        <a:t>.)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: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Percentage of</a:t>
                      </a:r>
                      <a:r>
                        <a:rPr lang="en-US" baseline="0" dirty="0" smtClean="0"/>
                        <a:t> project completion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: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0895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051"/>
            <a:ext cx="7886700" cy="570507"/>
          </a:xfrm>
        </p:spPr>
        <p:txBody>
          <a:bodyPr/>
          <a:lstStyle/>
          <a:p>
            <a:pPr algn="ctr"/>
            <a:r>
              <a:rPr lang="en-IN" sz="3600" b="1" dirty="0" smtClean="0">
                <a:solidFill>
                  <a:srgbClr val="7030A0"/>
                </a:solidFill>
              </a:rPr>
              <a:t>Problem statement</a:t>
            </a:r>
            <a:endParaRPr lang="en-IN" sz="36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C96741-ABF9-4A3A-A3AD-B29A4660E810}" type="datetime1">
              <a:rPr lang="en-US" smtClean="0">
                <a:solidFill>
                  <a:prstClr val="white"/>
                </a:solidFill>
              </a:rPr>
              <a:t>9/25/2023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Seed Money- In house R&amp;D- Review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350B7A-AC17-4614-B1AE-EF032A7CFCB1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5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14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051"/>
            <a:ext cx="7886700" cy="570507"/>
          </a:xfrm>
        </p:spPr>
        <p:txBody>
          <a:bodyPr/>
          <a:lstStyle/>
          <a:p>
            <a:pPr algn="ctr"/>
            <a:r>
              <a:rPr lang="en-IN" sz="3600" b="1" dirty="0" smtClean="0">
                <a:solidFill>
                  <a:srgbClr val="7030A0"/>
                </a:solidFill>
              </a:rPr>
              <a:t>Objectives</a:t>
            </a:r>
            <a:endParaRPr lang="en-IN" sz="36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0D07D1-B847-4A79-96DC-5771EB216D77}" type="datetime1">
              <a:rPr lang="en-US" smtClean="0">
                <a:solidFill>
                  <a:prstClr val="white"/>
                </a:solidFill>
              </a:rPr>
              <a:t>9/25/2023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Seed Money- In house R&amp;D- Review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350B7A-AC17-4614-B1AE-EF032A7CFCB1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6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36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051"/>
            <a:ext cx="7886700" cy="570507"/>
          </a:xfrm>
        </p:spPr>
        <p:txBody>
          <a:bodyPr/>
          <a:lstStyle/>
          <a:p>
            <a:pPr algn="ctr"/>
            <a:r>
              <a:rPr lang="en-IN" sz="3600" b="1" dirty="0" smtClean="0">
                <a:solidFill>
                  <a:srgbClr val="7030A0"/>
                </a:solidFill>
              </a:rPr>
              <a:t>Introduction</a:t>
            </a:r>
            <a:endParaRPr lang="en-IN" sz="36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6429A8-6156-4B4C-B462-FF5534E88949}" type="datetime1">
              <a:rPr lang="en-US" smtClean="0">
                <a:solidFill>
                  <a:prstClr val="white"/>
                </a:solidFill>
              </a:rPr>
              <a:t>9/25/2023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Seed Money- In house R&amp;D- Review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350B7A-AC17-4614-B1AE-EF032A7CFCB1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7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51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3600" b="1" dirty="0" smtClean="0">
                <a:solidFill>
                  <a:srgbClr val="7030A0"/>
                </a:solidFill>
              </a:rPr>
              <a:t>Proposed Work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9AFA6D-5DCB-42A7-8538-C4B4EC3E53B7}" type="datetime1">
              <a:rPr lang="en-US" smtClean="0">
                <a:solidFill>
                  <a:prstClr val="white"/>
                </a:solidFill>
              </a:rPr>
              <a:t>9/25/2023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Seed Money- In house R&amp;D- Review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350B7A-AC17-4614-B1AE-EF032A7CFCB1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8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9375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3600" b="1" dirty="0" smtClean="0">
                <a:solidFill>
                  <a:srgbClr val="7030A0"/>
                </a:solidFill>
              </a:rPr>
              <a:t>Methodology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4D4EFC-9338-4204-A6B2-403B2F7214F7}" type="datetime1">
              <a:rPr lang="en-US" smtClean="0">
                <a:solidFill>
                  <a:prstClr val="white"/>
                </a:solidFill>
              </a:rPr>
              <a:t>9/25/2023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Seed Money- In house R&amp;D- Review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350B7A-AC17-4614-B1AE-EF032A7CFCB1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9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80961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2283</TotalTime>
  <Words>344</Words>
  <Application>Microsoft Office PowerPoint</Application>
  <PresentationFormat>On-screen Show (16:9)</PresentationFormat>
  <Paragraphs>140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1_Office Theme</vt:lpstr>
      <vt:lpstr>PowerPoint Presentation</vt:lpstr>
      <vt:lpstr>Contents </vt:lpstr>
      <vt:lpstr>Details of Faculty Incharge</vt:lpstr>
      <vt:lpstr>Project details</vt:lpstr>
      <vt:lpstr>Problem statement</vt:lpstr>
      <vt:lpstr>Objectives</vt:lpstr>
      <vt:lpstr>Introduction</vt:lpstr>
      <vt:lpstr>Proposed Work</vt:lpstr>
      <vt:lpstr>Methodology</vt:lpstr>
      <vt:lpstr>Details of Purchase of Equipment</vt:lpstr>
      <vt:lpstr>Photographs of equipment purchased</vt:lpstr>
      <vt:lpstr>Work done as on date</vt:lpstr>
      <vt:lpstr>Work done as on date (contd..)</vt:lpstr>
      <vt:lpstr>Outcomes</vt:lpstr>
      <vt:lpstr>Publications (if any) –  In-house R&amp;D project</vt:lpstr>
      <vt:lpstr>Photograph &amp; video of implemented project</vt:lpstr>
      <vt:lpstr>Future plan</vt:lpstr>
      <vt:lpstr>References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RAJAT RAMESH</dc:creator>
  <cp:lastModifiedBy>MCET</cp:lastModifiedBy>
  <cp:revision>263</cp:revision>
  <dcterms:created xsi:type="dcterms:W3CDTF">2020-06-19T13:12:42Z</dcterms:created>
  <dcterms:modified xsi:type="dcterms:W3CDTF">2023-09-25T07:33:38Z</dcterms:modified>
</cp:coreProperties>
</file>